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p:cViewPr varScale="1">
        <p:scale>
          <a:sx n="101" d="100"/>
          <a:sy n="101" d="100"/>
        </p:scale>
        <p:origin x="138"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36D5DDA9-3C7C-4B17-A64E-655014D27C4D}" type="datetimeFigureOut">
              <a:rPr lang="en-US" smtClean="0"/>
              <a:t>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59BDD-2931-44CF-89A7-48381E91C1EC}"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1"/>
            <a:ext cx="9144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8298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D5DDA9-3C7C-4B17-A64E-655014D27C4D}" type="datetimeFigureOut">
              <a:rPr lang="en-US" smtClean="0"/>
              <a:t>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3977680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D5DDA9-3C7C-4B17-A64E-655014D27C4D}" type="datetimeFigureOut">
              <a:rPr lang="en-US" smtClean="0"/>
              <a:t>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59BDD-2931-44CF-89A7-48381E91C1EC}"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880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D5DDA9-3C7C-4B17-A64E-655014D27C4D}" type="datetimeFigureOut">
              <a:rPr lang="en-US" smtClean="0"/>
              <a:t>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307620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5DDA9-3C7C-4B17-A64E-655014D27C4D}" type="datetimeFigureOut">
              <a:rPr lang="en-US" smtClean="0"/>
              <a:t>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59BDD-2931-44CF-89A7-48381E91C1EC}" type="slidenum">
              <a:rPr lang="en-US" smtClean="0"/>
              <a:t>‹#›</a:t>
            </a:fld>
            <a:endParaRPr lang="en-US"/>
          </a:p>
        </p:txBody>
      </p:sp>
      <p:sp>
        <p:nvSpPr>
          <p:cNvPr id="10" name="Rectangle 9"/>
          <p:cNvSpPr/>
          <p:nvPr/>
        </p:nvSpPr>
        <p:spPr>
          <a:xfrm>
            <a:off x="0" y="-1"/>
            <a:ext cx="9144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7445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D5DDA9-3C7C-4B17-A64E-655014D27C4D}" type="datetimeFigureOut">
              <a:rPr lang="en-US" smtClean="0"/>
              <a:t>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1976038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D5DDA9-3C7C-4B17-A64E-655014D27C4D}" type="datetimeFigureOut">
              <a:rPr lang="en-US" smtClean="0"/>
              <a:t>1/30/2015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3249160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D5DDA9-3C7C-4B17-A64E-655014D27C4D}" type="datetimeFigureOut">
              <a:rPr lang="en-US" smtClean="0"/>
              <a:t>1/30/2015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2380900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5DDA9-3C7C-4B17-A64E-655014D27C4D}" type="datetimeFigureOut">
              <a:rPr lang="en-US" smtClean="0"/>
              <a:t>1/30/2015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231279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5DDA9-3C7C-4B17-A64E-655014D27C4D}" type="datetimeFigureOut">
              <a:rPr lang="en-US" smtClean="0"/>
              <a:t>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59BDD-2931-44CF-89A7-48381E91C1EC}" type="slidenum">
              <a:rPr lang="en-US" smtClean="0"/>
              <a:t>‹#›</a:t>
            </a:fld>
            <a:endParaRPr lang="en-US"/>
          </a:p>
        </p:txBody>
      </p:sp>
    </p:spTree>
    <p:extLst>
      <p:ext uri="{BB962C8B-B14F-4D97-AF65-F5344CB8AC3E}">
        <p14:creationId xmlns:p14="http://schemas.microsoft.com/office/powerpoint/2010/main" val="3174237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5DDA9-3C7C-4B17-A64E-655014D27C4D}" type="datetimeFigureOut">
              <a:rPr lang="en-US" smtClean="0"/>
              <a:t>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59BDD-2931-44CF-89A7-48381E91C1EC}"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725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6D5DDA9-3C7C-4B17-A64E-655014D27C4D}" type="datetimeFigureOut">
              <a:rPr lang="en-US" smtClean="0"/>
              <a:t>1/30/2015</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3959BDD-2931-44CF-89A7-48381E91C1EC}"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7275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75" y="4777257"/>
            <a:ext cx="5876925" cy="1828800"/>
          </a:xfrm>
        </p:spPr>
        <p:txBody>
          <a:bodyPr/>
          <a:lstStyle/>
          <a:p>
            <a:pPr algn="l"/>
            <a:r>
              <a:rPr lang="en-US" dirty="0" smtClean="0">
                <a:latin typeface="AngsanaUPC" panose="02020603050405020304" pitchFamily="18" charset="-34"/>
                <a:cs typeface="AngsanaUPC" panose="02020603050405020304" pitchFamily="18" charset="-34"/>
              </a:rPr>
              <a:t>Reconstruction and the Western Frontier Vocabulary </a:t>
            </a:r>
            <a:r>
              <a:rPr lang="en-US" dirty="0" err="1" smtClean="0">
                <a:latin typeface="AngsanaUPC" panose="02020603050405020304" pitchFamily="18" charset="-34"/>
                <a:cs typeface="AngsanaUPC" panose="02020603050405020304" pitchFamily="18" charset="-34"/>
              </a:rPr>
              <a:t>Bellringer</a:t>
            </a:r>
            <a:endParaRPr lang="en-US" dirty="0">
              <a:latin typeface="AngsanaUPC" panose="02020603050405020304" pitchFamily="18" charset="-34"/>
              <a:cs typeface="AngsanaUPC" panose="02020603050405020304" pitchFamily="18" charset="-34"/>
            </a:endParaRPr>
          </a:p>
        </p:txBody>
      </p:sp>
      <p:sp>
        <p:nvSpPr>
          <p:cNvPr id="3" name="Subtitle 2"/>
          <p:cNvSpPr>
            <a:spLocks noGrp="1"/>
          </p:cNvSpPr>
          <p:nvPr>
            <p:ph type="subTitle" idx="1"/>
          </p:nvPr>
        </p:nvSpPr>
        <p:spPr/>
        <p:txBody>
          <a:bodyPr/>
          <a:lstStyle/>
          <a:p>
            <a:r>
              <a:rPr lang="en-US" dirty="0" smtClean="0">
                <a:latin typeface="AngsanaUPC" panose="02020603050405020304" pitchFamily="18" charset="-34"/>
                <a:cs typeface="AngsanaUPC" panose="02020603050405020304" pitchFamily="18" charset="-34"/>
              </a:rPr>
              <a:t>MATCHING ACTIVITY AND FREE RESPONSE SHEETS</a:t>
            </a:r>
            <a:endParaRPr lang="en-US" dirty="0">
              <a:latin typeface="AngsanaUPC" panose="02020603050405020304" pitchFamily="18" charset="-34"/>
              <a:cs typeface="AngsanaUPC" panose="02020603050405020304" pitchFamily="18" charset="-34"/>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950" y="228600"/>
            <a:ext cx="6096000" cy="3968978"/>
          </a:xfrm>
          <a:prstGeom prst="rect">
            <a:avLst/>
          </a:prstGeom>
        </p:spPr>
      </p:pic>
    </p:spTree>
    <p:extLst>
      <p:ext uri="{BB962C8B-B14F-4D97-AF65-F5344CB8AC3E}">
        <p14:creationId xmlns:p14="http://schemas.microsoft.com/office/powerpoint/2010/main" val="3324725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“Jim Crow Laws” and segregation reinforce racist policies.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82949" y="2286000"/>
            <a:ext cx="6060602" cy="4022725"/>
          </a:xfrm>
        </p:spPr>
      </p:pic>
    </p:spTree>
    <p:extLst>
      <p:ext uri="{BB962C8B-B14F-4D97-AF65-F5344CB8AC3E}">
        <p14:creationId xmlns:p14="http://schemas.microsoft.com/office/powerpoint/2010/main" val="2025293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The </a:t>
            </a:r>
            <a:r>
              <a:rPr lang="en-US" sz="4400" u="sng" dirty="0" err="1"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comstock</a:t>
            </a: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 </a:t>
            </a: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lode, discovered in Virginia City, Nevada</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5400" y="1981200"/>
            <a:ext cx="5937504" cy="4569095"/>
          </a:xfrm>
        </p:spPr>
      </p:pic>
    </p:spTree>
    <p:extLst>
      <p:ext uri="{BB962C8B-B14F-4D97-AF65-F5344CB8AC3E}">
        <p14:creationId xmlns:p14="http://schemas.microsoft.com/office/powerpoint/2010/main" val="4086605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Literacy Tests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sp>
        <p:nvSpPr>
          <p:cNvPr id="4" name="Content Placeholder 3"/>
          <p:cNvSpPr>
            <a:spLocks noGrp="1"/>
          </p:cNvSpPr>
          <p:nvPr>
            <p:ph sz="half" idx="1"/>
          </p:nvPr>
        </p:nvSpPr>
        <p:spPr/>
        <p:txBody>
          <a:bodyPr>
            <a:normAutofit fontScale="92500" lnSpcReduction="10000"/>
          </a:bodyPr>
          <a:lstStyle/>
          <a:p>
            <a:r>
              <a:rPr lang="en-US" dirty="0">
                <a:latin typeface="AngsanaUPC" panose="02020603050405020304" pitchFamily="18" charset="-34"/>
                <a:cs typeface="AngsanaUPC" panose="02020603050405020304" pitchFamily="18" charset="-34"/>
              </a:rPr>
              <a:t>These were used to prevent </a:t>
            </a:r>
            <a:r>
              <a:rPr lang="en-US" dirty="0" smtClean="0">
                <a:latin typeface="AngsanaUPC" panose="02020603050405020304" pitchFamily="18" charset="-34"/>
                <a:cs typeface="AngsanaUPC" panose="02020603050405020304" pitchFamily="18" charset="-34"/>
              </a:rPr>
              <a:t>illiterate African-Americans </a:t>
            </a:r>
            <a:r>
              <a:rPr lang="en-US" dirty="0">
                <a:latin typeface="AngsanaUPC" panose="02020603050405020304" pitchFamily="18" charset="-34"/>
                <a:cs typeface="AngsanaUPC" panose="02020603050405020304" pitchFamily="18" charset="-34"/>
              </a:rPr>
              <a:t>from voting in national elections. </a:t>
            </a:r>
            <a:r>
              <a:rPr lang="en-US" dirty="0" smtClean="0">
                <a:latin typeface="AngsanaUPC" panose="02020603050405020304" pitchFamily="18" charset="-34"/>
                <a:cs typeface="AngsanaUPC" panose="02020603050405020304" pitchFamily="18" charset="-34"/>
              </a:rPr>
              <a:t> </a:t>
            </a:r>
            <a:r>
              <a:rPr lang="en-US" dirty="0" smtClean="0">
                <a:latin typeface="AngsanaUPC" panose="02020603050405020304" pitchFamily="18" charset="-34"/>
                <a:cs typeface="AngsanaUPC" panose="02020603050405020304" pitchFamily="18" charset="-34"/>
              </a:rPr>
              <a:t>Illiterate whites – and there were many – were allowed to vote due to “grandfather clauses.” </a:t>
            </a:r>
            <a:endParaRPr lang="en-US" dirty="0" smtClean="0">
              <a:latin typeface="AngsanaUPC" panose="02020603050405020304" pitchFamily="18" charset="-34"/>
              <a:cs typeface="AngsanaUPC" panose="02020603050405020304" pitchFamily="18" charset="-34"/>
            </a:endParaRPr>
          </a:p>
          <a:p>
            <a:r>
              <a:rPr lang="en-US" dirty="0" smtClean="0">
                <a:latin typeface="AngsanaUPC" panose="02020603050405020304" pitchFamily="18" charset="-34"/>
                <a:cs typeface="AngsanaUPC" panose="02020603050405020304" pitchFamily="18" charset="-34"/>
              </a:rPr>
              <a:t>Many formerly enslaved African-Americans could not read.</a:t>
            </a:r>
          </a:p>
          <a:p>
            <a:r>
              <a:rPr lang="en-US" dirty="0" smtClean="0">
                <a:latin typeface="AngsanaUPC" panose="02020603050405020304" pitchFamily="18" charset="-34"/>
                <a:cs typeface="AngsanaUPC" panose="02020603050405020304" pitchFamily="18" charset="-34"/>
              </a:rPr>
              <a:t>Usually, the laws required that a person demonstrate comprehension to the satisfaction of the voter registrar. </a:t>
            </a:r>
            <a:r>
              <a:rPr lang="en-US" dirty="0" smtClean="0">
                <a:latin typeface="AngsanaUPC" panose="02020603050405020304" pitchFamily="18" charset="-34"/>
                <a:cs typeface="AngsanaUPC" panose="02020603050405020304" pitchFamily="18" charset="-34"/>
              </a:rPr>
              <a:t> In some cases, foreign characters wer</a:t>
            </a:r>
            <a:r>
              <a:rPr lang="en-US" dirty="0" smtClean="0">
                <a:latin typeface="AngsanaUPC" panose="02020603050405020304" pitchFamily="18" charset="-34"/>
                <a:cs typeface="AngsanaUPC" panose="02020603050405020304" pitchFamily="18" charset="-34"/>
              </a:rPr>
              <a:t>e used to make the test impossible.  </a:t>
            </a:r>
          </a:p>
          <a:p>
            <a:r>
              <a:rPr lang="en-US" dirty="0" smtClean="0">
                <a:latin typeface="AngsanaUPC" panose="02020603050405020304" pitchFamily="18" charset="-34"/>
                <a:cs typeface="AngsanaUPC" panose="02020603050405020304" pitchFamily="18" charset="-34"/>
              </a:rPr>
              <a:t>In Alabama, registrars were know for asking African-American people to identify every county in the state in alphabetical order.  </a:t>
            </a:r>
            <a:r>
              <a:rPr lang="en-US" dirty="0" smtClean="0">
                <a:latin typeface="AngsanaUPC" panose="02020603050405020304" pitchFamily="18" charset="-34"/>
                <a:cs typeface="AngsanaUPC" panose="02020603050405020304" pitchFamily="18" charset="-34"/>
              </a:rPr>
              <a:t>There are more than sixty counties..</a:t>
            </a:r>
            <a:endParaRPr lang="en-US" dirty="0">
              <a:latin typeface="AngsanaUPC" panose="02020603050405020304" pitchFamily="18" charset="-34"/>
              <a:cs typeface="AngsanaUPC" panose="02020603050405020304" pitchFamily="18" charset="-34"/>
            </a:endParaRP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22236" y="381000"/>
            <a:ext cx="3987899" cy="5927725"/>
          </a:xfrm>
        </p:spPr>
      </p:pic>
    </p:spTree>
    <p:extLst>
      <p:ext uri="{BB962C8B-B14F-4D97-AF65-F5344CB8AC3E}">
        <p14:creationId xmlns:p14="http://schemas.microsoft.com/office/powerpoint/2010/main" val="163769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Chinese exclusion act</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sp>
        <p:nvSpPr>
          <p:cNvPr id="5" name="Rounded Rectangle 4"/>
          <p:cNvSpPr/>
          <p:nvPr/>
        </p:nvSpPr>
        <p:spPr>
          <a:xfrm>
            <a:off x="152400" y="5562600"/>
            <a:ext cx="8769097" cy="108051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000" dirty="0" smtClean="0">
                <a:latin typeface="AngsanaUPC" panose="02020603050405020304" pitchFamily="18" charset="-34"/>
                <a:cs typeface="AngsanaUPC" panose="02020603050405020304" pitchFamily="18" charset="-34"/>
              </a:rPr>
              <a:t>This law, passed in the early 1880s, forbid immigration to the United States from China.  Many Californians and railroad workers felt that Chinese people were a threat to American wages and American culture.  They overlooked the fact that Chinese were the backbone of major industrial projects and a prosperous group of citizens. </a:t>
            </a:r>
            <a:endParaRPr lang="en-US" sz="2000" dirty="0">
              <a:latin typeface="AngsanaUPC" panose="02020603050405020304" pitchFamily="18" charset="-34"/>
              <a:cs typeface="AngsanaUPC" panose="02020603050405020304" pitchFamily="18" charset="-34"/>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50691">
            <a:off x="5575622" y="1524000"/>
            <a:ext cx="2431406" cy="3760987"/>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773" y="1811139"/>
            <a:ext cx="4038600" cy="3628430"/>
          </a:xfrm>
          <a:prstGeom prst="rect">
            <a:avLst/>
          </a:prstGeom>
        </p:spPr>
      </p:pic>
    </p:spTree>
    <p:extLst>
      <p:ext uri="{BB962C8B-B14F-4D97-AF65-F5344CB8AC3E}">
        <p14:creationId xmlns:p14="http://schemas.microsoft.com/office/powerpoint/2010/main" val="587019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29184"/>
            <a:ext cx="7290054" cy="1499616"/>
          </a:xfrm>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a:t>
            </a:r>
            <a:r>
              <a:rPr lang="en-US" sz="4400" u="sng" dirty="0" err="1"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Exodusters</a:t>
            </a: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 </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5278" y="1504950"/>
            <a:ext cx="3891197" cy="4894262"/>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4182" y="1518918"/>
            <a:ext cx="3882618" cy="3009029"/>
          </a:xfrm>
          <a:prstGeom prst="rect">
            <a:avLst/>
          </a:prstGeom>
        </p:spPr>
      </p:pic>
      <p:sp>
        <p:nvSpPr>
          <p:cNvPr id="8" name="Rounded Rectangle 7"/>
          <p:cNvSpPr/>
          <p:nvPr/>
        </p:nvSpPr>
        <p:spPr>
          <a:xfrm>
            <a:off x="4588375" y="4527947"/>
            <a:ext cx="4399935"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lvl="0" indent="-91440">
              <a:lnSpc>
                <a:spcPct val="90000"/>
              </a:lnSpc>
              <a:spcBef>
                <a:spcPts val="1200"/>
              </a:spcBef>
              <a:spcAft>
                <a:spcPts val="200"/>
              </a:spcAft>
              <a:buClr>
                <a:srgbClr val="99CB38"/>
              </a:buClr>
              <a:buSzPct val="100000"/>
              <a:buFont typeface="Tw Cen MT" panose="020B0602020104020603" pitchFamily="34" charset="0"/>
              <a:buChar char=" "/>
            </a:pPr>
            <a:endParaRPr lang="en-US" sz="1700" dirty="0" smtClean="0">
              <a:solidFill>
                <a:prstClr val="black"/>
              </a:solidFill>
              <a:latin typeface="AngsanaUPC" panose="02020603050405020304" pitchFamily="18" charset="-34"/>
              <a:cs typeface="AngsanaUPC" panose="02020603050405020304" pitchFamily="18" charset="-34"/>
            </a:endParaRPr>
          </a:p>
          <a:p>
            <a:pPr marL="91440" lvl="0" indent="-91440">
              <a:lnSpc>
                <a:spcPct val="90000"/>
              </a:lnSpc>
              <a:spcBef>
                <a:spcPts val="1200"/>
              </a:spcBef>
              <a:spcAft>
                <a:spcPts val="200"/>
              </a:spcAft>
              <a:buClr>
                <a:srgbClr val="99CB38"/>
              </a:buClr>
              <a:buSzPct val="100000"/>
              <a:buFont typeface="Tw Cen MT" panose="020B0602020104020603" pitchFamily="34" charset="0"/>
              <a:buChar char=" "/>
            </a:pPr>
            <a:r>
              <a:rPr lang="en-US" sz="1700" dirty="0" smtClean="0">
                <a:solidFill>
                  <a:prstClr val="black"/>
                </a:solidFill>
                <a:latin typeface="AngsanaUPC" panose="02020603050405020304" pitchFamily="18" charset="-34"/>
                <a:cs typeface="AngsanaUPC" panose="02020603050405020304" pitchFamily="18" charset="-34"/>
              </a:rPr>
              <a:t>Freedmen </a:t>
            </a:r>
            <a:r>
              <a:rPr lang="en-US" sz="1700" dirty="0">
                <a:solidFill>
                  <a:prstClr val="black"/>
                </a:solidFill>
                <a:latin typeface="AngsanaUPC" panose="02020603050405020304" pitchFamily="18" charset="-34"/>
                <a:cs typeface="AngsanaUPC" panose="02020603050405020304" pitchFamily="18" charset="-34"/>
              </a:rPr>
              <a:t>who left the South, crossed the Mississippi and lived in the dusty, desert-like prairie of the Great Plains were called this – their lives ran similarly to the Israelites who escaped Egypt. </a:t>
            </a:r>
            <a:r>
              <a:rPr lang="en-US" sz="1700" dirty="0" smtClean="0">
                <a:solidFill>
                  <a:prstClr val="black"/>
                </a:solidFill>
                <a:latin typeface="AngsanaUPC" panose="02020603050405020304" pitchFamily="18" charset="-34"/>
                <a:cs typeface="AngsanaUPC" panose="02020603050405020304" pitchFamily="18" charset="-34"/>
              </a:rPr>
              <a:t> For most African-Americans, the difficult environment of the Great Plains was challenging; however, the social constraints of the ex-Confederate South was removed. </a:t>
            </a:r>
            <a:endParaRPr lang="en-US" sz="1700" dirty="0">
              <a:solidFill>
                <a:prstClr val="black"/>
              </a:solidFill>
              <a:latin typeface="AngsanaUPC" panose="02020603050405020304" pitchFamily="18" charset="-34"/>
              <a:cs typeface="AngsanaUPC" panose="02020603050405020304" pitchFamily="18" charset="-34"/>
            </a:endParaRPr>
          </a:p>
          <a:p>
            <a:pPr marL="91440" lvl="0" indent="-91440">
              <a:lnSpc>
                <a:spcPct val="90000"/>
              </a:lnSpc>
              <a:spcBef>
                <a:spcPts val="1200"/>
              </a:spcBef>
              <a:spcAft>
                <a:spcPts val="200"/>
              </a:spcAft>
              <a:buClr>
                <a:srgbClr val="99CB38"/>
              </a:buClr>
              <a:buSzPct val="100000"/>
              <a:buFont typeface="Tw Cen MT" panose="020B0602020104020603" pitchFamily="34" charset="0"/>
              <a:buChar char=" "/>
            </a:pPr>
            <a:endParaRPr lang="en-US" sz="1700" dirty="0">
              <a:solidFill>
                <a:prstClr val="black"/>
              </a:solidFill>
            </a:endParaRPr>
          </a:p>
        </p:txBody>
      </p:sp>
    </p:spTree>
    <p:extLst>
      <p:ext uri="{BB962C8B-B14F-4D97-AF65-F5344CB8AC3E}">
        <p14:creationId xmlns:p14="http://schemas.microsoft.com/office/powerpoint/2010/main" val="761222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Vigilantes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sp>
        <p:nvSpPr>
          <p:cNvPr id="4" name="Content Placeholder 3"/>
          <p:cNvSpPr>
            <a:spLocks noGrp="1"/>
          </p:cNvSpPr>
          <p:nvPr>
            <p:ph sz="half" idx="1"/>
          </p:nvPr>
        </p:nvSpPr>
        <p:spPr>
          <a:xfrm>
            <a:off x="533400" y="5562600"/>
            <a:ext cx="7772400" cy="914400"/>
          </a:xfrm>
        </p:spPr>
        <p:txBody>
          <a:bodyPr>
            <a:normAutofit/>
          </a:bodyPr>
          <a:lstStyle/>
          <a:p>
            <a:r>
              <a:rPr lang="en-US" dirty="0">
                <a:latin typeface="AngsanaUPC" panose="02020603050405020304" pitchFamily="18" charset="-34"/>
                <a:cs typeface="AngsanaUPC" panose="02020603050405020304" pitchFamily="18" charset="-34"/>
              </a:rPr>
              <a:t>Men who took the law into their own hands and punished criminals – often violently – without the benefit of a judge and jury or </a:t>
            </a:r>
            <a:r>
              <a:rPr lang="en-US" dirty="0" smtClean="0">
                <a:latin typeface="AngsanaUPC" panose="02020603050405020304" pitchFamily="18" charset="-34"/>
                <a:cs typeface="AngsanaUPC" panose="02020603050405020304" pitchFamily="18" charset="-34"/>
              </a:rPr>
              <a:t>trial!  Horse </a:t>
            </a:r>
            <a:r>
              <a:rPr lang="en-US" dirty="0" smtClean="0">
                <a:latin typeface="AngsanaUPC" panose="02020603050405020304" pitchFamily="18" charset="-34"/>
                <a:cs typeface="AngsanaUPC" panose="02020603050405020304" pitchFamily="18" charset="-34"/>
              </a:rPr>
              <a:t>thieves and cattle rustlers were dealt with especially harshly by western vigilantes. </a:t>
            </a:r>
            <a:endParaRPr lang="en-US" dirty="0">
              <a:latin typeface="AngsanaUPC" panose="02020603050405020304" pitchFamily="18" charset="-34"/>
              <a:cs typeface="AngsanaUPC" panose="02020603050405020304" pitchFamily="18" charset="-34"/>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3342" y="1828800"/>
            <a:ext cx="5339561" cy="3657599"/>
          </a:xfrm>
          <a:prstGeom prst="rect">
            <a:avLst/>
          </a:prstGeom>
        </p:spPr>
      </p:pic>
    </p:spTree>
    <p:extLst>
      <p:ext uri="{BB962C8B-B14F-4D97-AF65-F5344CB8AC3E}">
        <p14:creationId xmlns:p14="http://schemas.microsoft.com/office/powerpoint/2010/main" val="973547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“Jim Crow” Laws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sp>
        <p:nvSpPr>
          <p:cNvPr id="5" name="Content Placeholder 4"/>
          <p:cNvSpPr>
            <a:spLocks noGrp="1"/>
          </p:cNvSpPr>
          <p:nvPr>
            <p:ph sz="half" idx="2"/>
          </p:nvPr>
        </p:nvSpPr>
        <p:spPr>
          <a:xfrm>
            <a:off x="4953000" y="1828800"/>
            <a:ext cx="3566160" cy="4023360"/>
          </a:xfrm>
        </p:spPr>
        <p:txBody>
          <a:bodyPr>
            <a:normAutofit/>
          </a:bodyPr>
          <a:lstStyle/>
          <a:p>
            <a:r>
              <a:rPr lang="en-US" dirty="0">
                <a:latin typeface="AngsanaUPC" panose="02020603050405020304" pitchFamily="18" charset="-34"/>
                <a:cs typeface="AngsanaUPC" panose="02020603050405020304" pitchFamily="18" charset="-34"/>
              </a:rPr>
              <a:t>Laws which enforced segregation in the South were called this – after an racist and bigoted comedy routine used to mock African-Americans. </a:t>
            </a:r>
          </a:p>
          <a:p>
            <a:r>
              <a:rPr lang="en-US" dirty="0" smtClean="0">
                <a:latin typeface="AngsanaUPC" panose="02020603050405020304" pitchFamily="18" charset="-34"/>
                <a:cs typeface="AngsanaUPC" panose="02020603050405020304" pitchFamily="18" charset="-34"/>
              </a:rPr>
              <a:t>“Jim Crow” laws existed in the United States until well into the 1960s, and were even upheld by the Supreme Court in the case of </a:t>
            </a:r>
            <a:r>
              <a:rPr lang="en-US" i="1" dirty="0" smtClean="0">
                <a:latin typeface="AngsanaUPC" panose="02020603050405020304" pitchFamily="18" charset="-34"/>
                <a:cs typeface="AngsanaUPC" panose="02020603050405020304" pitchFamily="18" charset="-34"/>
              </a:rPr>
              <a:t>Plessy V. Ferguson</a:t>
            </a:r>
            <a:r>
              <a:rPr lang="en-US" dirty="0" smtClean="0">
                <a:latin typeface="AngsanaUPC" panose="02020603050405020304" pitchFamily="18" charset="-34"/>
                <a:cs typeface="AngsanaUPC" panose="02020603050405020304" pitchFamily="18" charset="-34"/>
              </a:rPr>
              <a:t>.</a:t>
            </a:r>
          </a:p>
          <a:p>
            <a:r>
              <a:rPr lang="en-US" dirty="0" smtClean="0">
                <a:latin typeface="AngsanaUPC" panose="02020603050405020304" pitchFamily="18" charset="-34"/>
                <a:cs typeface="AngsanaUPC" panose="02020603050405020304" pitchFamily="18" charset="-34"/>
              </a:rPr>
              <a:t>In 1954, the United States Supreme Court decided in case of </a:t>
            </a:r>
            <a:r>
              <a:rPr lang="en-US" i="1" u="sng" dirty="0" smtClean="0">
                <a:latin typeface="AngsanaUPC" panose="02020603050405020304" pitchFamily="18" charset="-34"/>
                <a:cs typeface="AngsanaUPC" panose="02020603050405020304" pitchFamily="18" charset="-34"/>
              </a:rPr>
              <a:t>Brown V. Board of Education, Topeka, KS</a:t>
            </a:r>
            <a:r>
              <a:rPr lang="en-US" dirty="0" smtClean="0">
                <a:latin typeface="AngsanaUPC" panose="02020603050405020304" pitchFamily="18" charset="-34"/>
                <a:cs typeface="AngsanaUPC" panose="02020603050405020304" pitchFamily="18" charset="-34"/>
              </a:rPr>
              <a:t>, that segregation was not legal – due to the 14</a:t>
            </a:r>
            <a:r>
              <a:rPr lang="en-US" baseline="30000" dirty="0" smtClean="0">
                <a:latin typeface="AngsanaUPC" panose="02020603050405020304" pitchFamily="18" charset="-34"/>
                <a:cs typeface="AngsanaUPC" panose="02020603050405020304" pitchFamily="18" charset="-34"/>
              </a:rPr>
              <a:t>th</a:t>
            </a:r>
            <a:r>
              <a:rPr lang="en-US" dirty="0" smtClean="0">
                <a:latin typeface="AngsanaUPC" panose="02020603050405020304" pitchFamily="18" charset="-34"/>
                <a:cs typeface="AngsanaUPC" panose="02020603050405020304" pitchFamily="18" charset="-34"/>
              </a:rPr>
              <a:t> Amendment to the Constitution.</a:t>
            </a:r>
            <a:endParaRPr lang="en-US" dirty="0" smtClean="0">
              <a:latin typeface="AngsanaUPC" panose="02020603050405020304" pitchFamily="18" charset="-34"/>
              <a:cs typeface="AngsanaUPC" panose="02020603050405020304" pitchFamily="18" charset="-34"/>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82572" y="1828800"/>
            <a:ext cx="3927605" cy="4479925"/>
          </a:xfrm>
        </p:spPr>
      </p:pic>
    </p:spTree>
    <p:extLst>
      <p:ext uri="{BB962C8B-B14F-4D97-AF65-F5344CB8AC3E}">
        <p14:creationId xmlns:p14="http://schemas.microsoft.com/office/powerpoint/2010/main" val="324854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Vaqueros - Cowboys </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5" name="Content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4364" b="14364"/>
          <a:stretch>
            <a:fillRect/>
          </a:stretch>
        </p:blipFill>
        <p:spPr/>
      </p:pic>
      <p:sp>
        <p:nvSpPr>
          <p:cNvPr id="6" name="Text Placeholder 5"/>
          <p:cNvSpPr>
            <a:spLocks noGrp="1"/>
          </p:cNvSpPr>
          <p:nvPr>
            <p:ph type="body" sz="half" idx="2"/>
          </p:nvPr>
        </p:nvSpPr>
        <p:spPr/>
        <p:txBody>
          <a:bodyPr/>
          <a:lstStyle/>
          <a:p>
            <a:r>
              <a:rPr lang="en-US" dirty="0" smtClean="0"/>
              <a:t>“Cowboys” and the American tradition of cattle drives is largely derived from Spanish traditions.</a:t>
            </a:r>
            <a:endParaRPr lang="en-US" dirty="0"/>
          </a:p>
        </p:txBody>
      </p:sp>
    </p:spTree>
    <p:extLst>
      <p:ext uri="{BB962C8B-B14F-4D97-AF65-F5344CB8AC3E}">
        <p14:creationId xmlns:p14="http://schemas.microsoft.com/office/powerpoint/2010/main" val="3887602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Ku </a:t>
            </a:r>
            <a:r>
              <a:rPr lang="en-US" sz="4400" u="sng" dirty="0" err="1"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klux</a:t>
            </a: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 </a:t>
            </a:r>
            <a:r>
              <a:rPr lang="en-US" sz="4400" u="sng" dirty="0" err="1"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klan</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752600"/>
            <a:ext cx="5631815" cy="4022725"/>
          </a:xfrm>
        </p:spPr>
      </p:pic>
    </p:spTree>
    <p:extLst>
      <p:ext uri="{BB962C8B-B14F-4D97-AF65-F5344CB8AC3E}">
        <p14:creationId xmlns:p14="http://schemas.microsoft.com/office/powerpoint/2010/main" val="287310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8095" y="471509"/>
            <a:ext cx="7777417" cy="1737360"/>
          </a:xfrm>
        </p:spPr>
        <p:txBody>
          <a:bodyPr/>
          <a:lstStyle/>
          <a:p>
            <a:pPr algn="l"/>
            <a:r>
              <a:rPr lang="en-US" dirty="0" smtClean="0"/>
              <a:t/>
            </a:r>
            <a:br>
              <a:rPr lang="en-US" dirty="0" smtClean="0"/>
            </a:b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Barbed </a:t>
            </a:r>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Wire – partitioning the Great plains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81400" y="2189819"/>
            <a:ext cx="4964113" cy="3803751"/>
          </a:xfrm>
        </p:spPr>
      </p:pic>
      <p:sp>
        <p:nvSpPr>
          <p:cNvPr id="6" name="Text Placeholder 5"/>
          <p:cNvSpPr>
            <a:spLocks noGrp="1"/>
          </p:cNvSpPr>
          <p:nvPr>
            <p:ph type="body" sz="half" idx="2"/>
          </p:nvPr>
        </p:nvSpPr>
        <p:spPr>
          <a:xfrm>
            <a:off x="768096" y="2257506"/>
            <a:ext cx="2432304" cy="3762294"/>
          </a:xfrm>
        </p:spPr>
        <p:txBody>
          <a:bodyPr>
            <a:normAutofit/>
          </a:bodyPr>
          <a:lstStyle/>
          <a:p>
            <a:r>
              <a:rPr lang="en-US" dirty="0" smtClean="0"/>
              <a:t>Invented by Joseph Glidden, barbed wire brought an end to the “long drives” – especially when farmers began to settle the plains thanks to the Homestead Act.  Actually armed conflict broke out in some regions of the Plains when cattle drives attempted to cut barbed wire fences and drive their steer through crops.</a:t>
            </a:r>
            <a:endParaRPr lang="en-US" dirty="0"/>
          </a:p>
        </p:txBody>
      </p:sp>
    </p:spTree>
    <p:extLst>
      <p:ext uri="{BB962C8B-B14F-4D97-AF65-F5344CB8AC3E}">
        <p14:creationId xmlns:p14="http://schemas.microsoft.com/office/powerpoint/2010/main" val="2551781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Central Pacific Railroad</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2362200"/>
            <a:ext cx="4788365" cy="3539436"/>
          </a:xfrm>
        </p:spPr>
      </p:pic>
      <p:sp>
        <p:nvSpPr>
          <p:cNvPr id="7" name="Rounded Rectangle 6"/>
          <p:cNvSpPr/>
          <p:nvPr/>
        </p:nvSpPr>
        <p:spPr>
          <a:xfrm>
            <a:off x="5410200" y="1922118"/>
            <a:ext cx="3352800" cy="44196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t>The transcontinental railroad was built between 1862 and 1869, principally by two companies.  The Union Pacific Railroad built from Omaha, NE to the west.  Meanwhile, the Central Pacific Railroad – which employed Chinese contract workers almost exclusively – built from Sacramento, CA to the East.  The two met at Promontory Point, UT in May of 1869, completing the track.</a:t>
            </a:r>
            <a:endParaRPr lang="en-US" dirty="0"/>
          </a:p>
        </p:txBody>
      </p:sp>
    </p:spTree>
    <p:extLst>
      <p:ext uri="{BB962C8B-B14F-4D97-AF65-F5344CB8AC3E}">
        <p14:creationId xmlns:p14="http://schemas.microsoft.com/office/powerpoint/2010/main" val="2725116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Native American Reservations</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981200"/>
            <a:ext cx="6604254" cy="4550385"/>
          </a:xfrm>
        </p:spPr>
      </p:pic>
    </p:spTree>
    <p:extLst>
      <p:ext uri="{BB962C8B-B14F-4D97-AF65-F5344CB8AC3E}">
        <p14:creationId xmlns:p14="http://schemas.microsoft.com/office/powerpoint/2010/main" val="3363989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“The Frontier” </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600200"/>
            <a:ext cx="6629400" cy="4856035"/>
          </a:xfrm>
        </p:spPr>
      </p:pic>
    </p:spTree>
    <p:extLst>
      <p:ext uri="{BB962C8B-B14F-4D97-AF65-F5344CB8AC3E}">
        <p14:creationId xmlns:p14="http://schemas.microsoft.com/office/powerpoint/2010/main" val="4190848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i="1"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Plessy V. Ferguson</a:t>
            </a:r>
            <a:endParaRPr lang="en-US" sz="4400" i="1"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31686" y="2286000"/>
            <a:ext cx="3238853" cy="4022725"/>
          </a:xfrm>
        </p:spPr>
      </p:pic>
      <p:sp>
        <p:nvSpPr>
          <p:cNvPr id="5" name="Content Placeholder 4"/>
          <p:cNvSpPr>
            <a:spLocks noGrp="1"/>
          </p:cNvSpPr>
          <p:nvPr>
            <p:ph sz="half" idx="2"/>
          </p:nvPr>
        </p:nvSpPr>
        <p:spPr/>
        <p:txBody>
          <a:bodyPr>
            <a:normAutofit/>
          </a:bodyPr>
          <a:lstStyle/>
          <a:p>
            <a:r>
              <a:rPr lang="en-US" dirty="0">
                <a:latin typeface="AngsanaUPC" panose="02020603050405020304" pitchFamily="18" charset="-34"/>
                <a:cs typeface="AngsanaUPC" panose="02020603050405020304" pitchFamily="18" charset="-34"/>
              </a:rPr>
              <a:t>This Supreme Court case ruled that segregation was legal in the United States, as long as the institutions created were “separate but equal.” </a:t>
            </a:r>
            <a:endParaRPr lang="en-US" dirty="0" smtClean="0">
              <a:latin typeface="AngsanaUPC" panose="02020603050405020304" pitchFamily="18" charset="-34"/>
              <a:cs typeface="AngsanaUPC" panose="02020603050405020304" pitchFamily="18" charset="-34"/>
            </a:endParaRPr>
          </a:p>
          <a:p>
            <a:r>
              <a:rPr lang="en-US" dirty="0" smtClean="0">
                <a:latin typeface="AngsanaUPC" panose="02020603050405020304" pitchFamily="18" charset="-34"/>
                <a:cs typeface="AngsanaUPC" panose="02020603050405020304" pitchFamily="18" charset="-34"/>
              </a:rPr>
              <a:t>As a result of this ruling, Southern States would continue to be able to undermine the federal government and undo the Union’s victory during the Civil War: racism, discrimination, “Jim Crow” laws, and segregation persisted.</a:t>
            </a:r>
            <a:endParaRPr lang="en-US" dirty="0" smtClean="0">
              <a:latin typeface="AngsanaUPC" panose="02020603050405020304" pitchFamily="18" charset="-34"/>
              <a:cs typeface="AngsanaUPC" panose="02020603050405020304" pitchFamily="18" charset="-34"/>
            </a:endParaRPr>
          </a:p>
          <a:p>
            <a:r>
              <a:rPr lang="en-US" dirty="0" smtClean="0">
                <a:latin typeface="AngsanaUPC" panose="02020603050405020304" pitchFamily="18" charset="-34"/>
                <a:cs typeface="AngsanaUPC" panose="02020603050405020304" pitchFamily="18" charset="-34"/>
              </a:rPr>
              <a:t>The case would remain the law of the land in the United States until the monumental 1954 case of </a:t>
            </a:r>
            <a:r>
              <a:rPr lang="en-US" i="1" dirty="0" smtClean="0">
                <a:latin typeface="AngsanaUPC" panose="02020603050405020304" pitchFamily="18" charset="-34"/>
                <a:cs typeface="AngsanaUPC" panose="02020603050405020304" pitchFamily="18" charset="-34"/>
              </a:rPr>
              <a:t>Brown V. Board of Education, Topeka, KS</a:t>
            </a:r>
            <a:r>
              <a:rPr lang="en-US" dirty="0" smtClean="0">
                <a:latin typeface="AngsanaUPC" panose="02020603050405020304" pitchFamily="18" charset="-34"/>
                <a:cs typeface="AngsanaUPC" panose="02020603050405020304" pitchFamily="18" charset="-34"/>
              </a:rPr>
              <a:t>. </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281911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u="sng" dirty="0" smtClean="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rPr>
              <a:t>Woman’s suffrage</a:t>
            </a:r>
            <a:endParaRPr lang="en-US" sz="4400" u="sng" dirty="0">
              <a:solidFill>
                <a:schemeClr val="accent1">
                  <a:lumMod val="75000"/>
                </a:schemeClr>
              </a:solidFill>
              <a:effectLst>
                <a:outerShdw blurRad="38100" dist="38100" dir="2700000" algn="tl">
                  <a:srgbClr val="000000">
                    <a:alpha val="43137"/>
                  </a:srgbClr>
                </a:outerShdw>
              </a:effectLst>
              <a:latin typeface="AngsanaUPC" panose="02020603050405020304" pitchFamily="18" charset="-34"/>
              <a:cs typeface="AngsanaUPC" panose="02020603050405020304" pitchFamily="18" charset="-34"/>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71066" y="2286000"/>
            <a:ext cx="5284367" cy="4022725"/>
          </a:xfrm>
        </p:spPr>
      </p:pic>
    </p:spTree>
    <p:extLst>
      <p:ext uri="{BB962C8B-B14F-4D97-AF65-F5344CB8AC3E}">
        <p14:creationId xmlns:p14="http://schemas.microsoft.com/office/powerpoint/2010/main" val="29185920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89</TotalTime>
  <Words>666</Words>
  <Application>Microsoft Office PowerPoint</Application>
  <PresentationFormat>On-screen Show (4:3)</PresentationFormat>
  <Paragraphs>34</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AngsanaUPC</vt:lpstr>
      <vt:lpstr>Tw Cen MT</vt:lpstr>
      <vt:lpstr>Tw Cen MT Condensed</vt:lpstr>
      <vt:lpstr>Wingdings 3</vt:lpstr>
      <vt:lpstr>Integral</vt:lpstr>
      <vt:lpstr>Reconstruction and the Western Frontier Vocabulary Bellringer</vt:lpstr>
      <vt:lpstr>Vaqueros - Cowboys </vt:lpstr>
      <vt:lpstr>Ku klux klan</vt:lpstr>
      <vt:lpstr> Barbed Wire – partitioning the Great plains</vt:lpstr>
      <vt:lpstr>Central Pacific Railroad</vt:lpstr>
      <vt:lpstr>Native American Reservations</vt:lpstr>
      <vt:lpstr>“The Frontier” </vt:lpstr>
      <vt:lpstr>Plessy V. Ferguson</vt:lpstr>
      <vt:lpstr>Woman’s suffrage</vt:lpstr>
      <vt:lpstr>“Jim Crow Laws” and segregation reinforce racist policies.</vt:lpstr>
      <vt:lpstr>The comstock lode, discovered in Virginia City, Nevada</vt:lpstr>
      <vt:lpstr>Literacy Tests</vt:lpstr>
      <vt:lpstr>Chinese exclusion act</vt:lpstr>
      <vt:lpstr>“Exodusters” </vt:lpstr>
      <vt:lpstr>Vigilantes</vt:lpstr>
      <vt:lpstr>“Jim Crow” Laws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Reconstruction and the Western Frontier Vocabulary Bellringer</dc:title>
  <dc:creator>Adam</dc:creator>
  <cp:lastModifiedBy>Adam Henry</cp:lastModifiedBy>
  <cp:revision>11</cp:revision>
  <dcterms:created xsi:type="dcterms:W3CDTF">2014-01-28T03:56:54Z</dcterms:created>
  <dcterms:modified xsi:type="dcterms:W3CDTF">2015-01-30T14:54:48Z</dcterms:modified>
</cp:coreProperties>
</file>